
<file path=[Content_Types].xml><?xml version="1.0" encoding="utf-8"?>
<Types xmlns="http://schemas.openxmlformats.org/package/2006/content-types"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77" r:id="rId3"/>
    <p:sldId id="271" r:id="rId4"/>
    <p:sldId id="278" r:id="rId5"/>
    <p:sldId id="261" r:id="rId6"/>
    <p:sldId id="259" r:id="rId7"/>
    <p:sldId id="262" r:id="rId8"/>
    <p:sldId id="263" r:id="rId9"/>
    <p:sldId id="264" r:id="rId10"/>
    <p:sldId id="282" r:id="rId11"/>
    <p:sldId id="266" r:id="rId12"/>
    <p:sldId id="267" r:id="rId13"/>
    <p:sldId id="268" r:id="rId14"/>
    <p:sldId id="279" r:id="rId15"/>
    <p:sldId id="275" r:id="rId16"/>
    <p:sldId id="269" r:id="rId17"/>
    <p:sldId id="274" r:id="rId18"/>
    <p:sldId id="273" r:id="rId19"/>
    <p:sldId id="276" r:id="rId20"/>
    <p:sldId id="281" r:id="rId21"/>
    <p:sldId id="280" r:id="rId22"/>
    <p:sldId id="25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DCC9B-2508-4E6F-85B1-3E56DEB96302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5F6FC-41C7-4CF7-B697-02BF4F8B00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516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5F6FC-41C7-4CF7-B697-02BF4F8B008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51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617DE-5CBC-423F-AC4E-E37E03ED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65C983-31FD-449A-A5F5-F3B3E2015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BFB772-DBBD-4984-9A52-CCF5635E2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9BB1-716B-4064-A41F-566A5C1BF1F6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91E727-A98E-49D5-A2A4-417F91AF3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CD38A-CFF7-4BF8-8C0A-968CD6C8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1DAE-B013-47A5-9887-0E82311AA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3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CED2D9-AEA6-4925-B279-F2ACF0ACA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C67CA8-6865-43EB-A54F-3A05F0B10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D8D26C-8B6C-41CB-8C72-68F3C62EB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9BB1-716B-4064-A41F-566A5C1BF1F6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45DDB4-C17E-4063-A4BA-467101948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F81281-AC32-4599-B510-2F939C87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1DAE-B013-47A5-9887-0E82311AA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20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F23070-4071-4149-8777-01D52E3D21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5AF502-8B90-4650-82FF-3BB8CAFB3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F8B065-CDB5-4A13-9DC6-017EE30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9BB1-716B-4064-A41F-566A5C1BF1F6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597562-859D-4D09-BF1B-FD71F4305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10485-1417-46DE-89CC-11C049669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1DAE-B013-47A5-9887-0E82311AA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89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55DE9-D5E0-4F0B-A3D4-D41D08B95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57F132-6BF0-4ADD-A9A4-24FDDFFEA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98586B-6E2A-4A88-B6AD-1387B02A9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9BB1-716B-4064-A41F-566A5C1BF1F6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B2B5D0-529C-4EF5-A0FE-F242D0368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CBEA45-1BD9-416C-944B-35D0CCE10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1DAE-B013-47A5-9887-0E82311AA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579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32D4A-150E-494C-9212-9FC5443D3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82BE3A-1570-42F9-9A90-F70E98BC1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4274DE-C6F6-4242-B745-350FFF28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9BB1-716B-4064-A41F-566A5C1BF1F6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305B50-902B-42F5-9AF8-05D086CE9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D9E7CE-1AFE-4198-886B-F4BD09DF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1DAE-B013-47A5-9887-0E82311AA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982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8B9DF-218D-4E0A-A9E9-64F202883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2CECE-DD74-4F19-B413-F52092965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115B85-939D-4C1B-887C-F773563FA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1ED7D8-9B38-4183-BF99-4F8F0EC10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9BB1-716B-4064-A41F-566A5C1BF1F6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24B078-3618-4F38-A4EF-408F7552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A3EFE8-2F1D-431D-982F-6CDEC9EB2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1DAE-B013-47A5-9887-0E82311AA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39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E7F5F-2360-4E55-9930-59B6769C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A5E36B-DE41-4133-BAD0-B7680B144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0922F8-6B1F-4367-8A92-C7BB33F5D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2AB718-C913-4EAB-9C73-AB10DB864D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A9522BB-A1CE-48B5-BE84-EB9DCF4BB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55B0558-C5E6-4822-A1FE-6BCCA821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9BB1-716B-4064-A41F-566A5C1BF1F6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8298F57-668D-406A-97B5-4C00A3BEF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3D01FEE-B250-4422-9681-8066B0017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1DAE-B013-47A5-9887-0E82311AA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93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D854E8-163E-40D0-A2FB-33D0F7E1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2D3194-9DEA-4E91-9F18-804503E7A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9BB1-716B-4064-A41F-566A5C1BF1F6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269BA3-861B-4771-B681-02966196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482CB7-4585-471E-8AD1-B349B474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1DAE-B013-47A5-9887-0E82311AA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65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F6F431-65BA-4E6F-82D3-013518CA4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9BB1-716B-4064-A41F-566A5C1BF1F6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FF2FD7-BE68-4DB4-95B1-F1698017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B124E1-1721-42D4-A8DA-5B164413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1DAE-B013-47A5-9887-0E82311AA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09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AABAC-6BE6-413B-9FC6-B15D0822F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CF82E9-D06B-4D06-94F8-B8806CDEB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3845AB-301B-4E65-BBFD-F6330CE33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073421-9A92-465D-BB88-FBE2482B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9BB1-716B-4064-A41F-566A5C1BF1F6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2D607A-04FF-46CE-9D79-F296EF0D3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A0D82A-AB51-4008-9936-009525B3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1DAE-B013-47A5-9887-0E82311AA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290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0D569-9547-4294-9CC0-0A2B754D1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91DEBC-6C4A-430F-ABE0-064C616352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6E78A1-0B90-4499-83FD-67E9BB1AD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341958-3BA3-43FE-B3A4-B2B1522E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9BB1-716B-4064-A41F-566A5C1BF1F6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76F81D-6884-4D25-AC81-D54612E5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15CABD-CBBE-4AA1-94D6-BE92DB062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B1DAE-B013-47A5-9887-0E82311AA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43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2736124-A168-4D0F-8D45-7C60E471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EE8D81-EB41-4FA7-B3B1-FFCF89B1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8932B2-DC73-4A85-818D-161357E4C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9BB1-716B-4064-A41F-566A5C1BF1F6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99CCBA-E569-4F11-8041-AF2D57080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218B24-57CA-4995-BE6B-085EE9405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B1DAE-B013-47A5-9887-0E82311AAA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42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D31296-0E66-4C65-8B6A-4C6B1DA54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837" y="848799"/>
            <a:ext cx="8504326" cy="516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57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B18F0-D700-42C3-B20A-259599F3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行人检测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6C2124-716D-486D-8EA6-C056DCF14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编码器融合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0F10D1E7-A9FA-4A79-9636-C3B5D2B9CD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493" y="2505075"/>
            <a:ext cx="4146376" cy="3684588"/>
          </a:xfr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FFE4D7-7A4E-4950-9588-DB1F1BC91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末端融合（解码器融合）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12A2C54-A1FE-478A-906F-C4B1A0434E6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69877"/>
            <a:ext cx="5183188" cy="3154984"/>
          </a:xfrm>
        </p:spPr>
      </p:pic>
    </p:spTree>
    <p:extLst>
      <p:ext uri="{BB962C8B-B14F-4D97-AF65-F5344CB8AC3E}">
        <p14:creationId xmlns:p14="http://schemas.microsoft.com/office/powerpoint/2010/main" val="1306872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2DBBED-C09E-451B-8072-AC7697DF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原因分析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F84D81-A08F-4523-9133-48C273D96F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红外图片                              </a:t>
            </a:r>
            <a:r>
              <a:rPr lang="en-US" altLang="zh-CN" dirty="0"/>
              <a:t>Label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F7386B-F1ED-4BF6-967C-9A79CC0D5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可见光图片                          </a:t>
            </a:r>
            <a:r>
              <a:rPr lang="en-US" altLang="zh-CN" dirty="0"/>
              <a:t>Label</a:t>
            </a:r>
            <a:endParaRPr lang="zh-CN" altLang="en-US" dirty="0"/>
          </a:p>
        </p:txBody>
      </p:sp>
      <p:pic>
        <p:nvPicPr>
          <p:cNvPr id="7" name="内容占位符 5">
            <a:extLst>
              <a:ext uri="{FF2B5EF4-FFF2-40B4-BE49-F238E27FC236}">
                <a16:creationId xmlns:a16="http://schemas.microsoft.com/office/drawing/2014/main" id="{7A535DCA-90E6-453F-8ED1-F9D285663D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95060"/>
            <a:ext cx="5157787" cy="3504618"/>
          </a:xfrm>
        </p:spPr>
      </p:pic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425DDAC5-33B1-4CC4-A6D7-47275CBF69D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86430"/>
            <a:ext cx="5183188" cy="3521877"/>
          </a:xfrm>
        </p:spPr>
      </p:pic>
    </p:spTree>
    <p:extLst>
      <p:ext uri="{BB962C8B-B14F-4D97-AF65-F5344CB8AC3E}">
        <p14:creationId xmlns:p14="http://schemas.microsoft.com/office/powerpoint/2010/main" val="2231178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B181E26-89C4-4A14-92DE-0F4C4B0E9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8C8560-24EC-42E8-8EFA-2F90902094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0" r="16244" b="1"/>
          <a:stretch/>
        </p:blipFill>
        <p:spPr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504581-5AC3-4CCC-B073-DD4B82755D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8" r="22144" b="-1"/>
          <a:stretch/>
        </p:blipFill>
        <p:spPr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24" name="Freeform 37">
            <a:extLst>
              <a:ext uri="{FF2B5EF4-FFF2-40B4-BE49-F238E27FC236}">
                <a16:creationId xmlns:a16="http://schemas.microsoft.com/office/drawing/2014/main" id="{13958066-7CBD-4B89-8F46-614C4F28B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F591BDA-4793-4420-9F3B-1A266FF99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编码器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8BE882-F52F-40B6-B9FD-22D54A819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015406"/>
            <a:ext cx="5097779" cy="4065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2000" dirty="0"/>
              <a:t>编码器在浅层区域提取图像边缘信息</a:t>
            </a:r>
            <a:endParaRPr lang="en-US" altLang="zh-CN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2000" dirty="0"/>
              <a:t>在深层处提取高级语义信息</a:t>
            </a:r>
            <a:endParaRPr lang="en-US" altLang="zh-CN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2000" dirty="0"/>
              <a:t>但是两个模态图片特征之间差别巨大，在编码器中，两个模态的</a:t>
            </a:r>
            <a:r>
              <a:rPr lang="en-US" altLang="zh-CN" sz="2000" dirty="0"/>
              <a:t>feature map</a:t>
            </a:r>
            <a:r>
              <a:rPr lang="zh-CN" altLang="en-US" sz="2000" dirty="0"/>
              <a:t>所代表的特征有着巨大的差别。</a:t>
            </a:r>
            <a:endParaRPr lang="en-US" altLang="zh-CN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2000" dirty="0"/>
              <a:t>而且每个模态都有可能有着自己独特的特征，这种特征是不能被另外一个模态所理解的。</a:t>
            </a:r>
            <a:endParaRPr lang="en-US" altLang="zh-CN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2000" dirty="0"/>
              <a:t>所以在编码器融合，我认为是不合适的。</a:t>
            </a:r>
            <a:endParaRPr lang="en-US" altLang="zh-CN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2000" dirty="0"/>
              <a:t>两个模态特有的特征相加</a:t>
            </a:r>
            <a:r>
              <a:rPr lang="en-US" altLang="zh-CN" sz="2000" dirty="0"/>
              <a:t>=</a:t>
            </a:r>
            <a:r>
              <a:rPr lang="zh-CN" altLang="en-US" sz="2000" dirty="0"/>
              <a:t>噪声</a:t>
            </a:r>
          </a:p>
        </p:txBody>
      </p:sp>
    </p:spTree>
    <p:extLst>
      <p:ext uri="{BB962C8B-B14F-4D97-AF65-F5344CB8AC3E}">
        <p14:creationId xmlns:p14="http://schemas.microsoft.com/office/powerpoint/2010/main" val="1151950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AE615-C8C7-43C5-B94F-E28A63B73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解码器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0863AF1-ED41-4B42-8B70-B86A26C63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2025571"/>
            <a:ext cx="7054864" cy="3875245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08E72B-C356-42EA-BF4D-F50762A1E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解码器中的</a:t>
            </a:r>
            <a:r>
              <a:rPr lang="en-US" altLang="zh-CN" sz="2000" dirty="0"/>
              <a:t>feature map</a:t>
            </a:r>
            <a:r>
              <a:rPr lang="zh-CN" altLang="en-US" sz="2000" dirty="0"/>
              <a:t>蕴含了</a:t>
            </a:r>
            <a:r>
              <a:rPr lang="en-US" altLang="zh-CN" sz="2000" dirty="0"/>
              <a:t>score map</a:t>
            </a:r>
            <a:r>
              <a:rPr lang="zh-CN" altLang="en-US" sz="2000" dirty="0"/>
              <a:t>，通过一个</a:t>
            </a:r>
            <a:r>
              <a:rPr lang="en-US" altLang="zh-CN" sz="2000" dirty="0"/>
              <a:t>1</a:t>
            </a:r>
            <a:r>
              <a:rPr lang="zh-CN" altLang="en-US" sz="2000" dirty="0"/>
              <a:t>*</a:t>
            </a:r>
            <a:r>
              <a:rPr lang="en-US" altLang="zh-CN" sz="2000" dirty="0"/>
              <a:t>1</a:t>
            </a:r>
            <a:r>
              <a:rPr lang="zh-CN" altLang="en-US" sz="2000" dirty="0"/>
              <a:t>卷积即可提取，解码器越后面所蕴含的</a:t>
            </a:r>
            <a:r>
              <a:rPr lang="en-US" altLang="zh-CN" sz="2000" dirty="0"/>
              <a:t>score map</a:t>
            </a:r>
            <a:r>
              <a:rPr lang="zh-CN" altLang="en-US" sz="2000" dirty="0"/>
              <a:t>越明显，两个模态的</a:t>
            </a:r>
            <a:r>
              <a:rPr lang="en-US" altLang="zh-CN" sz="2000" dirty="0"/>
              <a:t>score map</a:t>
            </a:r>
            <a:r>
              <a:rPr lang="zh-CN" altLang="en-US" sz="2000" dirty="0"/>
              <a:t>语义是一样的。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所以可以认为在解码器中，两个模态之间的语义鸿沟是比较小的。这就是为什么在我模型的后部可以融合两个模态特有的特征。</a:t>
            </a:r>
            <a:endParaRPr lang="en-US" altLang="zh-CN" sz="2000" dirty="0"/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818279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2179F32-14DB-424B-8BB2-BF41462F8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600">
                <a:solidFill>
                  <a:srgbClr val="FFFFFF"/>
                </a:solidFill>
              </a:rPr>
              <a:t>为什么我模型的末端可以融合特有的特征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F35AA8-40BD-4777-A3E9-75629CCAC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651232"/>
            <a:ext cx="5455917" cy="3310635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306D141-9F71-4A72-81DB-FF724C2F8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78893"/>
            <a:ext cx="5455917" cy="305531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339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234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C72947-8C07-42CB-9055-CDB3765C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8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小结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46C96A-FD3E-43CE-B2F5-0F25BCCF3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608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zh-CN" alt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选择在两个独立的编码器处融合是比较理想的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202BDA-8139-43B1-A958-7D22012A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62" y="1462120"/>
            <a:ext cx="6553545" cy="394170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77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DEC86132-02EA-4A00-BDDA-A37CC4B03724}"/>
              </a:ext>
            </a:extLst>
          </p:cNvPr>
          <p:cNvSpPr/>
          <p:nvPr/>
        </p:nvSpPr>
        <p:spPr>
          <a:xfrm>
            <a:off x="1225120" y="581487"/>
            <a:ext cx="2806870" cy="54982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42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1A2651-74A7-46C2-9238-09B8C5926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400" dirty="0" err="1"/>
              <a:t>Mfnet</a:t>
            </a:r>
            <a:r>
              <a:rPr lang="zh-CN" altLang="en-US" sz="4400" dirty="0"/>
              <a:t>与分析矛盾的地方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9C8C274-2075-4F7E-B01E-98B6E5DBF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000" dirty="0"/>
              <a:t>主融合点直接将编码器的</a:t>
            </a:r>
            <a:r>
              <a:rPr lang="en-US" altLang="zh-CN" sz="2000" dirty="0"/>
              <a:t>feature</a:t>
            </a:r>
            <a:r>
              <a:rPr lang="zh-CN" altLang="en-US" sz="2000" dirty="0"/>
              <a:t> </a:t>
            </a:r>
            <a:r>
              <a:rPr lang="en-US" altLang="zh-CN" sz="2000" dirty="0"/>
              <a:t>map </a:t>
            </a:r>
            <a:r>
              <a:rPr lang="en-US" altLang="zh-CN" sz="2000" dirty="0" err="1"/>
              <a:t>concat</a:t>
            </a:r>
            <a:endParaRPr lang="en-US" altLang="zh-CN" sz="2000" dirty="0"/>
          </a:p>
          <a:p>
            <a:r>
              <a:rPr lang="en-US" altLang="zh-CN" sz="2000" dirty="0"/>
              <a:t>3</a:t>
            </a:r>
            <a:r>
              <a:rPr lang="zh-CN" altLang="en-US" sz="2000" dirty="0"/>
              <a:t>个副融合点直接将编码器的</a:t>
            </a:r>
            <a:r>
              <a:rPr lang="en-US" altLang="zh-CN" sz="2000" dirty="0"/>
              <a:t>feature</a:t>
            </a:r>
            <a:r>
              <a:rPr lang="zh-CN" altLang="en-US" sz="2000" dirty="0"/>
              <a:t> </a:t>
            </a:r>
            <a:r>
              <a:rPr lang="en-US" altLang="zh-CN" sz="2000" dirty="0"/>
              <a:t>map </a:t>
            </a:r>
            <a:r>
              <a:rPr lang="en-US" altLang="zh-CN" sz="2000" dirty="0" err="1"/>
              <a:t>concat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改进方案：完全避免将编码器中的</a:t>
            </a:r>
            <a:r>
              <a:rPr lang="en-US" altLang="zh-CN" sz="2000" dirty="0"/>
              <a:t>feature map</a:t>
            </a:r>
            <a:r>
              <a:rPr lang="zh-CN" altLang="en-US" sz="2000" dirty="0"/>
              <a:t>直接</a:t>
            </a:r>
            <a:r>
              <a:rPr lang="en-US" altLang="zh-CN" sz="2000" dirty="0" err="1"/>
              <a:t>concat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副连接点蕴含丰富细节信息，不能被去掉。</a:t>
            </a:r>
            <a:endParaRPr lang="en-US" altLang="zh-CN" sz="2000" dirty="0"/>
          </a:p>
          <a:p>
            <a:endParaRPr lang="en-US" sz="2000" dirty="0"/>
          </a:p>
        </p:txBody>
      </p:sp>
      <p:pic>
        <p:nvPicPr>
          <p:cNvPr id="15" name="图片占位符 5">
            <a:extLst>
              <a:ext uri="{FF2B5EF4-FFF2-40B4-BE49-F238E27FC236}">
                <a16:creationId xmlns:a16="http://schemas.microsoft.com/office/drawing/2014/main" id="{F6886549-57E7-4B93-8108-77B597179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4" r="1" b="3685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D43785C-012C-4B75-96BD-02FBA4C76756}"/>
              </a:ext>
            </a:extLst>
          </p:cNvPr>
          <p:cNvSpPr/>
          <p:nvPr/>
        </p:nvSpPr>
        <p:spPr>
          <a:xfrm>
            <a:off x="6253163" y="2824163"/>
            <a:ext cx="1485900" cy="19240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973988F-6B13-4C27-81DF-A5544AFC7087}"/>
              </a:ext>
            </a:extLst>
          </p:cNvPr>
          <p:cNvSpPr/>
          <p:nvPr/>
        </p:nvSpPr>
        <p:spPr>
          <a:xfrm>
            <a:off x="8332017" y="2683599"/>
            <a:ext cx="1485900" cy="19240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CC0C9E8-9C2F-423B-9185-5399B4ED4C19}"/>
              </a:ext>
            </a:extLst>
          </p:cNvPr>
          <p:cNvCxnSpPr>
            <a:cxnSpLocks/>
          </p:cNvCxnSpPr>
          <p:nvPr/>
        </p:nvCxnSpPr>
        <p:spPr>
          <a:xfrm flipH="1" flipV="1">
            <a:off x="3741938" y="3067235"/>
            <a:ext cx="3254177" cy="16809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6F8E1A5-0AEA-4A7C-9314-0A46FD873E99}"/>
              </a:ext>
            </a:extLst>
          </p:cNvPr>
          <p:cNvCxnSpPr>
            <a:cxnSpLocks/>
          </p:cNvCxnSpPr>
          <p:nvPr/>
        </p:nvCxnSpPr>
        <p:spPr>
          <a:xfrm flipH="1">
            <a:off x="3777449" y="2738761"/>
            <a:ext cx="5299968" cy="190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14C6B2A4-883E-42A4-A5A6-1AC701F8CFC1}"/>
              </a:ext>
            </a:extLst>
          </p:cNvPr>
          <p:cNvSpPr/>
          <p:nvPr/>
        </p:nvSpPr>
        <p:spPr>
          <a:xfrm>
            <a:off x="7711440" y="1776983"/>
            <a:ext cx="932688" cy="8107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E4B0A19-82AA-4E2F-B5F5-0A04B83D5C53}"/>
              </a:ext>
            </a:extLst>
          </p:cNvPr>
          <p:cNvCxnSpPr>
            <a:cxnSpLocks/>
            <a:stCxn id="18" idx="0"/>
          </p:cNvCxnSpPr>
          <p:nvPr/>
        </p:nvCxnSpPr>
        <p:spPr>
          <a:xfrm flipH="1">
            <a:off x="4163627" y="1776983"/>
            <a:ext cx="4014157" cy="1272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685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B4237-6D7C-4F01-8EB6-CE717C008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改进方向总结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B55C65-C96D-44B7-B149-9081E4474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避免把编码器的</a:t>
            </a:r>
            <a:r>
              <a:rPr lang="en-US" altLang="zh-CN" dirty="0"/>
              <a:t>feature map</a:t>
            </a:r>
            <a:r>
              <a:rPr lang="zh-CN" altLang="en-US" dirty="0"/>
              <a:t>直接</a:t>
            </a:r>
            <a:r>
              <a:rPr lang="en-US" altLang="zh-CN" dirty="0" err="1"/>
              <a:t>cancat</a:t>
            </a:r>
            <a:r>
              <a:rPr lang="zh-CN" altLang="en-US" dirty="0"/>
              <a:t>和</a:t>
            </a:r>
            <a:r>
              <a:rPr lang="en-US" altLang="zh-CN" dirty="0"/>
              <a:t>+</a:t>
            </a:r>
            <a:r>
              <a:rPr lang="zh-CN" altLang="en-US" dirty="0"/>
              <a:t>。包括主融合点和副连接点。</a:t>
            </a:r>
            <a:endParaRPr lang="en-US" altLang="zh-CN" dirty="0"/>
          </a:p>
          <a:p>
            <a:r>
              <a:rPr lang="zh-CN" altLang="en-US" dirty="0"/>
              <a:t>让两个模态形成两个独立的分割网络，提高对每一个模态训练的针对性，提高对模态特有特征的分析能力。</a:t>
            </a:r>
          </a:p>
        </p:txBody>
      </p:sp>
    </p:spTree>
    <p:extLst>
      <p:ext uri="{BB962C8B-B14F-4D97-AF65-F5344CB8AC3E}">
        <p14:creationId xmlns:p14="http://schemas.microsoft.com/office/powerpoint/2010/main" val="3404980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E23C2-4ECE-4F79-B4E4-52C1908B2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完全杜绝将编码器的</a:t>
            </a:r>
            <a:r>
              <a:rPr lang="en-US" altLang="zh-CN" dirty="0"/>
              <a:t>feature</a:t>
            </a:r>
            <a:r>
              <a:rPr lang="zh-CN" altLang="en-US" dirty="0"/>
              <a:t>直接</a:t>
            </a:r>
            <a:r>
              <a:rPr lang="en-US" altLang="zh-CN" dirty="0" err="1"/>
              <a:t>concat</a:t>
            </a:r>
            <a:r>
              <a:rPr lang="zh-CN" altLang="en-US" dirty="0"/>
              <a:t>、</a:t>
            </a:r>
            <a:r>
              <a:rPr lang="en-US" altLang="zh-CN" dirty="0"/>
              <a:t>+</a:t>
            </a:r>
            <a:endParaRPr lang="zh-CN" altLang="en-US" dirty="0"/>
          </a:p>
        </p:txBody>
      </p:sp>
      <p:pic>
        <p:nvPicPr>
          <p:cNvPr id="9" name="图片占位符 5">
            <a:extLst>
              <a:ext uri="{FF2B5EF4-FFF2-40B4-BE49-F238E27FC236}">
                <a16:creationId xmlns:a16="http://schemas.microsoft.com/office/drawing/2014/main" id="{AADFF649-9E11-420B-8F0B-715C5F554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4" r="1" b="3685"/>
          <a:stretch/>
        </p:blipFill>
        <p:spPr>
          <a:xfrm>
            <a:off x="6478049" y="2263828"/>
            <a:ext cx="5044425" cy="3457832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C8CF9F3C-9C33-4475-8CEA-4DD8E37051C0}"/>
              </a:ext>
            </a:extLst>
          </p:cNvPr>
          <p:cNvSpPr/>
          <p:nvPr/>
        </p:nvSpPr>
        <p:spPr>
          <a:xfrm>
            <a:off x="7475607" y="2952890"/>
            <a:ext cx="1017771" cy="15571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E43D12D-E8F2-4BB0-8338-EFB2DA4044F6}"/>
              </a:ext>
            </a:extLst>
          </p:cNvPr>
          <p:cNvSpPr/>
          <p:nvPr/>
        </p:nvSpPr>
        <p:spPr>
          <a:xfrm>
            <a:off x="9244028" y="2905541"/>
            <a:ext cx="1017771" cy="15571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CB46EEA-2B81-4323-A2F7-3F2E81053E86}"/>
              </a:ext>
            </a:extLst>
          </p:cNvPr>
          <p:cNvSpPr/>
          <p:nvPr/>
        </p:nvSpPr>
        <p:spPr>
          <a:xfrm>
            <a:off x="8605181" y="2087703"/>
            <a:ext cx="638847" cy="6561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52016F-F9C4-4EAA-AEDE-618944AB3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48" y="2087704"/>
            <a:ext cx="5988755" cy="363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99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C2840-E52D-4850-A7FB-12649372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A0B301-345F-4F16-B176-5F1E1F4DE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既能利用模态特有的特征，也可以利用到共有的特征。</a:t>
            </a:r>
            <a:endParaRPr lang="en-US" altLang="zh-CN" dirty="0"/>
          </a:p>
          <a:p>
            <a:r>
              <a:rPr lang="zh-CN" altLang="en-US" dirty="0"/>
              <a:t>主融合点摊平到两个独立的编码器避开编码器，同时还兼顾多尺度的类</a:t>
            </a:r>
            <a:r>
              <a:rPr lang="en-US" altLang="zh-CN" dirty="0"/>
              <a:t>score map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副融合点中丰富的细节信息先转换成类</a:t>
            </a:r>
            <a:r>
              <a:rPr lang="en-US" altLang="zh-CN" dirty="0"/>
              <a:t>scope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缩小模态间的</a:t>
            </a:r>
            <a:r>
              <a:rPr lang="en-US" altLang="zh-CN" dirty="0"/>
              <a:t>gap</a:t>
            </a:r>
            <a:r>
              <a:rPr lang="zh-CN" altLang="en-US" dirty="0"/>
              <a:t>，再融合。</a:t>
            </a:r>
            <a:endParaRPr lang="en-US" altLang="zh-CN" dirty="0"/>
          </a:p>
          <a:p>
            <a:r>
              <a:rPr lang="zh-CN" altLang="en-US" dirty="0"/>
              <a:t>引入独立的分割网络，训练的时候也能兼顾到特定于模态的特征。</a:t>
            </a:r>
            <a:endParaRPr lang="en-US" altLang="zh-CN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287746F-4C8C-400B-853A-861499D9E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2052" y="1553591"/>
            <a:ext cx="6490788" cy="393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45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0DDFE-CDE1-4FFE-A892-844076E3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效果对比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9C024B6-CC41-4E87-8EEE-A7B835325C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1675724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687074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3155365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59098199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204392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190222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网络名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backbone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Miou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97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MFnet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VGG16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81M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45.1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39.7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15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RTFnet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Resnet34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83M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55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our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VGG16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81M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目前只训练到</a:t>
                      </a:r>
                      <a:r>
                        <a:rPr lang="en-US" altLang="zh-CN" dirty="0"/>
                        <a:t>44%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465010"/>
                  </a:ext>
                </a:extLst>
              </a:tr>
            </a:tbl>
          </a:graphicData>
        </a:graphic>
      </p:graphicFrame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36103015-37C1-4389-B3B0-DD566D5165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5803156"/>
              </p:ext>
            </p:extLst>
          </p:nvPr>
        </p:nvGraphicFramePr>
        <p:xfrm>
          <a:off x="838200" y="3673660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687074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3155365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59098199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204392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190222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网络名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backbone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Miou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97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RTFnet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Resnet50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99M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62.2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51.7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920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RTFnet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Resnet152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230M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63.1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21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our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VGG16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81M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53.28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目前只训练到</a:t>
                      </a:r>
                      <a:r>
                        <a:rPr lang="en-US" altLang="zh-CN" dirty="0"/>
                        <a:t>44%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465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696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428C5-28A8-49B1-90B4-7DF7FA3E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多路径设计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E5D972-A437-40EE-BDCE-9CE0045B4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作者的出发点：融合不应该在某一点完成，应该要多尺度的融合。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我的出发点：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、在解码器中，模态特有特征会逐渐转换成共有特征（类</a:t>
            </a:r>
            <a:r>
              <a:rPr lang="en-US" altLang="zh-CN" dirty="0"/>
              <a:t>score map</a:t>
            </a:r>
            <a:r>
              <a:rPr lang="zh-CN" altLang="en-US" dirty="0"/>
              <a:t>形式），所以每一层所含有的共有特征都有存在的价值，需要融合支路去吸收这些有价值的信息。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、为了吸收副融合点的信息必须这么设计。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、这篇文章的出发点。</a:t>
            </a:r>
          </a:p>
        </p:txBody>
      </p:sp>
      <p:pic>
        <p:nvPicPr>
          <p:cNvPr id="6" name="图片 5" descr="Figure 3">
            <a:extLst>
              <a:ext uri="{FF2B5EF4-FFF2-40B4-BE49-F238E27FC236}">
                <a16:creationId xmlns:a16="http://schemas.microsoft.com/office/drawing/2014/main" id="{CE42493B-B8A4-401C-B5A0-8006400747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191" y="677928"/>
            <a:ext cx="4149090" cy="53730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656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CB76D-7AE6-46AF-B9E5-6CD4EEB5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加入</a:t>
            </a:r>
            <a:r>
              <a:rPr lang="en-US" altLang="zh-CN" dirty="0"/>
              <a:t>x-fusion block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A39C8E-6F81-4BF9-B238-CA364BB9D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47" y="1352550"/>
            <a:ext cx="9058680" cy="536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25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04AC15-F3B0-4FC7-8525-16638EC3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做这个模型的原因分析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55FE53-DA5B-44E2-A7C1-6C7A82F4B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融合方式导致的问题</a:t>
            </a:r>
            <a:endParaRPr lang="en-US" altLang="zh-CN" dirty="0"/>
          </a:p>
          <a:p>
            <a:pPr lvl="1"/>
            <a:r>
              <a:rPr lang="zh-CN" altLang="en-US" dirty="0"/>
              <a:t>文献总结</a:t>
            </a:r>
            <a:endParaRPr lang="en-US" altLang="zh-CN" dirty="0"/>
          </a:p>
          <a:p>
            <a:pPr lvl="1"/>
            <a:r>
              <a:rPr lang="en-US" altLang="zh-CN" dirty="0" err="1"/>
              <a:t>Unet</a:t>
            </a:r>
            <a:r>
              <a:rPr lang="zh-CN" altLang="en-US" dirty="0"/>
              <a:t>体系分析</a:t>
            </a:r>
            <a:endParaRPr lang="en-US" altLang="zh-CN" dirty="0"/>
          </a:p>
          <a:p>
            <a:pPr lvl="1"/>
            <a:r>
              <a:rPr lang="zh-CN" altLang="en-US" dirty="0"/>
              <a:t>现有融合方式分析</a:t>
            </a:r>
            <a:endParaRPr lang="en-US" altLang="zh-CN" dirty="0"/>
          </a:p>
          <a:p>
            <a:pPr lvl="1"/>
            <a:r>
              <a:rPr lang="zh-CN" altLang="en-US" dirty="0"/>
              <a:t>主融合点和副融合点问题分析</a:t>
            </a:r>
            <a:endParaRPr lang="en-US" altLang="zh-CN" dirty="0"/>
          </a:p>
          <a:p>
            <a:r>
              <a:rPr lang="zh-CN" altLang="en-US" dirty="0"/>
              <a:t>增强每个模态的鲁棒性的问题</a:t>
            </a:r>
            <a:endParaRPr lang="en-US" altLang="zh-CN" dirty="0"/>
          </a:p>
          <a:p>
            <a:pPr lvl="1"/>
            <a:r>
              <a:rPr lang="zh-CN" altLang="en-US" dirty="0"/>
              <a:t>文献参考</a:t>
            </a:r>
            <a:endParaRPr lang="en-US" altLang="zh-CN" dirty="0"/>
          </a:p>
          <a:p>
            <a:pPr lvl="1"/>
            <a:r>
              <a:rPr lang="zh-CN" altLang="en-US" dirty="0"/>
              <a:t>文献观点对融合方式的启发</a:t>
            </a:r>
            <a:endParaRPr lang="en-US" altLang="zh-CN" dirty="0"/>
          </a:p>
          <a:p>
            <a:r>
              <a:rPr lang="zh-CN" altLang="en-US" dirty="0"/>
              <a:t>提出模型</a:t>
            </a:r>
            <a:endParaRPr lang="en-US" altLang="zh-CN" dirty="0"/>
          </a:p>
          <a:p>
            <a:r>
              <a:rPr lang="zh-CN" altLang="en-US" dirty="0"/>
              <a:t>分析模型</a:t>
            </a:r>
          </a:p>
        </p:txBody>
      </p:sp>
    </p:spTree>
    <p:extLst>
      <p:ext uri="{BB962C8B-B14F-4D97-AF65-F5344CB8AC3E}">
        <p14:creationId xmlns:p14="http://schemas.microsoft.com/office/powerpoint/2010/main" val="1874274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085A84-C2DD-4347-A4B6-723860684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Learning Common and Specific Features for RGB-D Semantic Segmentation with Deconvolutional Networks </a:t>
            </a:r>
            <a:endParaRPr lang="zh-CN" altLang="en-US" sz="24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BCB8F8D-3DEC-4027-AB8F-AA4269801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09" y="1671811"/>
            <a:ext cx="6487437" cy="3638377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FBE936-0A8C-49EE-A933-0CFE89A41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这一点上，这篇论文和我观点相近。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为什么要设置两个独立的网络：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两个模态会有共同特征和特定于模态的特征。如果共有一个解码器进行训练的话，两个模态之间的共同特征会被训练到，但是特定于模态的特征很难被兼顾。如果用两个解码器独立训练，就能把特定于模态的特征给训练到，增强鲁棒性。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/>
              <a:t>单解码器仅能利用到模态的共用特征。</a:t>
            </a:r>
            <a:endParaRPr lang="en-US" altLang="zh-CN" dirty="0"/>
          </a:p>
          <a:p>
            <a:r>
              <a:rPr lang="zh-CN" altLang="en-US" dirty="0"/>
              <a:t>这个模型存在的问题：</a:t>
            </a:r>
            <a:endParaRPr lang="en-US" altLang="zh-CN" dirty="0"/>
          </a:p>
          <a:p>
            <a:r>
              <a:rPr lang="zh-CN" altLang="en-US" dirty="0"/>
              <a:t>把另外一个模态特有的信息给忽略了。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0906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8D31296-0E66-4C65-8B6A-4C6B1DA54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837" y="848799"/>
            <a:ext cx="8504326" cy="516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79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474454-569C-4837-95CC-5EB679998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观点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6B044F-CE59-45CB-8B82-5C832FBED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在常规融合方式下，解码器融合优于编码器融合，要避免在编码器阶段做任何融合操作。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在编码器阶段，双模态之间直接进行</a:t>
            </a:r>
            <a:r>
              <a:rPr lang="en-US" altLang="zh-CN" dirty="0" err="1"/>
              <a:t>concat</a:t>
            </a:r>
            <a:r>
              <a:rPr lang="zh-CN" altLang="en-US" dirty="0"/>
              <a:t>或者</a:t>
            </a:r>
            <a:r>
              <a:rPr lang="en-US" altLang="zh-CN" dirty="0"/>
              <a:t>+</a:t>
            </a:r>
            <a:r>
              <a:rPr lang="zh-CN" altLang="en-US" dirty="0"/>
              <a:t>的融合操作都不是完美的，存在明显问题。</a:t>
            </a:r>
            <a:endParaRPr lang="en-US" altLang="zh-CN" dirty="0"/>
          </a:p>
          <a:p>
            <a:r>
              <a:rPr lang="zh-CN" altLang="en-US" dirty="0"/>
              <a:t>但是为什么以前会提出这种融合方法呢？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6535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8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8092A6D-2699-4DB1-9459-731865455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zh-CN" altLang="en-US" sz="4400" dirty="0">
                <a:solidFill>
                  <a:srgbClr val="FFFFFF"/>
                </a:solidFill>
              </a:rPr>
              <a:t>编码器融合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76C2C7C-7984-4693-931C-A2A344F6C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87" b="-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C3CD3B-8AB0-4F64-9C95-A538F6BCB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FFFF"/>
                </a:solidFill>
              </a:rPr>
              <a:t>代表作：</a:t>
            </a:r>
            <a:r>
              <a:rPr lang="en-US" altLang="zh-CN" sz="2000" dirty="0" err="1">
                <a:solidFill>
                  <a:srgbClr val="FFFFFF"/>
                </a:solidFill>
              </a:rPr>
              <a:t>fusenet</a:t>
            </a:r>
            <a:r>
              <a:rPr lang="zh-CN" altLang="en-US" sz="2000" dirty="0">
                <a:solidFill>
                  <a:srgbClr val="FFFFFF"/>
                </a:solidFill>
              </a:rPr>
              <a:t>、</a:t>
            </a:r>
            <a:r>
              <a:rPr lang="en-US" altLang="zh-CN" sz="2000" dirty="0" err="1">
                <a:solidFill>
                  <a:srgbClr val="FFFFFF"/>
                </a:solidFill>
              </a:rPr>
              <a:t>rtfnet</a:t>
            </a:r>
            <a:endParaRPr lang="en-US" altLang="zh-C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559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5DCDE-E622-44DD-9362-A9E0DF98C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为什么选择编码器融合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1726E4-76FD-4091-AE8C-E9913272F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Fusenet</a:t>
            </a:r>
            <a:r>
              <a:rPr lang="zh-CN" altLang="en-US" dirty="0"/>
              <a:t>提出编码器融合的原因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zh-CN" altLang="en-US" dirty="0">
                <a:highlight>
                  <a:srgbClr val="FFFF00"/>
                </a:highlight>
              </a:rPr>
              <a:t>为了结合来自两个输入模块的信息</a:t>
            </a:r>
            <a:r>
              <a:rPr lang="zh-CN" altLang="en-US" dirty="0"/>
              <a:t>，我们将深度分支中的特征映射融合到</a:t>
            </a:r>
            <a:r>
              <a:rPr lang="en-US" altLang="zh-CN" dirty="0"/>
              <a:t>RGB</a:t>
            </a:r>
            <a:r>
              <a:rPr lang="zh-CN" altLang="en-US" dirty="0"/>
              <a:t>的特征映射中分支。</a:t>
            </a:r>
            <a:endParaRPr lang="en-US" altLang="zh-CN" dirty="0"/>
          </a:p>
          <a:p>
            <a:r>
              <a:rPr lang="en-US" altLang="zh-CN" dirty="0" err="1"/>
              <a:t>Fusenet</a:t>
            </a:r>
            <a:r>
              <a:rPr lang="zh-CN" altLang="en-US" dirty="0"/>
              <a:t>提出编码器融合的原因</a:t>
            </a:r>
            <a:r>
              <a:rPr lang="en-US" altLang="zh-CN" dirty="0"/>
              <a:t>2</a:t>
            </a:r>
            <a:r>
              <a:rPr lang="zh-CN" altLang="en-US" dirty="0"/>
              <a:t>：然而</a:t>
            </a:r>
            <a:r>
              <a:rPr lang="en-US" altLang="zh-CN" dirty="0"/>
              <a:t>,</a:t>
            </a:r>
            <a:r>
              <a:rPr lang="zh-CN" altLang="en-US" dirty="0"/>
              <a:t>我们认为通过融合</a:t>
            </a:r>
            <a:r>
              <a:rPr lang="en-US" altLang="zh-CN" dirty="0"/>
              <a:t>RGB</a:t>
            </a:r>
            <a:r>
              <a:rPr lang="zh-CN" altLang="en-US" dirty="0"/>
              <a:t>和深度信息，特征图通常是比从叠加输入中得到的判别性更强。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RTFnet</a:t>
            </a:r>
            <a:r>
              <a:rPr lang="zh-CN" altLang="en-US" dirty="0"/>
              <a:t>提出编码器融合的原因</a:t>
            </a:r>
            <a:r>
              <a:rPr lang="en-US" altLang="zh-CN" dirty="0"/>
              <a:t>1</a:t>
            </a:r>
            <a:r>
              <a:rPr lang="zh-CN" altLang="en-US" dirty="0"/>
              <a:t>：模仿</a:t>
            </a:r>
            <a:r>
              <a:rPr lang="en-US" altLang="zh-CN" dirty="0" err="1"/>
              <a:t>Fusenet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RTFnet</a:t>
            </a:r>
            <a:r>
              <a:rPr lang="zh-CN" altLang="en-US" dirty="0"/>
              <a:t>提出编码器融合的原因</a:t>
            </a:r>
            <a:r>
              <a:rPr lang="en-US" altLang="zh-CN" dirty="0"/>
              <a:t>2</a:t>
            </a:r>
            <a:r>
              <a:rPr lang="zh-CN" altLang="en-US" dirty="0"/>
              <a:t>：为了融合双模态信息，并且</a:t>
            </a:r>
            <a:r>
              <a:rPr lang="en-US" altLang="zh-CN" dirty="0" err="1"/>
              <a:t>Fusenet</a:t>
            </a:r>
            <a:r>
              <a:rPr lang="zh-CN" altLang="en-US" dirty="0"/>
              <a:t>的这种作法是有效的。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4047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5DCDE-E622-44DD-9362-A9E0DF98C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对编码器融合文献的理解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1726E4-76FD-4091-AE8C-E9913272F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Fusenet</a:t>
            </a:r>
            <a:r>
              <a:rPr lang="zh-CN" altLang="en-US" dirty="0"/>
              <a:t>、</a:t>
            </a:r>
            <a:r>
              <a:rPr lang="en-US" altLang="zh-CN" dirty="0" err="1"/>
              <a:t>rtfnet</a:t>
            </a:r>
            <a:r>
              <a:rPr lang="zh-CN" altLang="en-US" dirty="0"/>
              <a:t>是早期研究，仅仅是找到了一种能够融合的方法，是从没有到有，并不是从不好到更好。</a:t>
            </a:r>
            <a:endParaRPr lang="en-US" altLang="zh-CN" dirty="0"/>
          </a:p>
          <a:p>
            <a:r>
              <a:rPr lang="zh-CN" altLang="en-US" dirty="0"/>
              <a:t>他们没考虑编码器之间直接相加这种做法是不是精致的做法，仅仅考虑了这么做有没有提升。他们并没有回答为什么不选择在解码端融合。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目前所有的实验经验都说明，可见光和红外光双模态在编码器通过</a:t>
            </a:r>
            <a:r>
              <a:rPr lang="en-US" altLang="zh-CN" dirty="0" err="1"/>
              <a:t>concat</a:t>
            </a:r>
            <a:r>
              <a:rPr lang="zh-CN" altLang="en-US" dirty="0"/>
              <a:t>或者</a:t>
            </a:r>
            <a:r>
              <a:rPr lang="en-US" altLang="zh-CN" dirty="0"/>
              <a:t>+</a:t>
            </a:r>
            <a:r>
              <a:rPr lang="zh-CN" altLang="en-US" dirty="0"/>
              <a:t>融合都是不好的办法。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64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A194531-7836-4F0D-913A-A8A6E2D15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zh-CN" alt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解码器融合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62F0E1-B4F5-4DED-9C90-41BE5375C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代表作：</a:t>
            </a:r>
            <a:r>
              <a:rPr lang="en-US" altLang="zh-CN" sz="2000" dirty="0" err="1">
                <a:solidFill>
                  <a:schemeClr val="bg1"/>
                </a:solidFill>
              </a:rPr>
              <a:t>mfnet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基于</a:t>
            </a:r>
            <a:r>
              <a:rPr lang="en-US" altLang="zh-CN" sz="2000" dirty="0" err="1">
                <a:solidFill>
                  <a:schemeClr val="bg1"/>
                </a:solidFill>
              </a:rPr>
              <a:t>mfnet</a:t>
            </a:r>
            <a:r>
              <a:rPr lang="zh-CN" altLang="en-US" sz="2000" dirty="0">
                <a:solidFill>
                  <a:schemeClr val="bg1"/>
                </a:solidFill>
              </a:rPr>
              <a:t>的拓扑结构的模型大幅度优于编码器融合。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另外目前解码器融合还是比较主流的如</a:t>
            </a:r>
            <a:r>
              <a:rPr lang="en-US" altLang="zh-CN" sz="2000" dirty="0" err="1">
                <a:solidFill>
                  <a:schemeClr val="bg1"/>
                </a:solidFill>
              </a:rPr>
              <a:t>RDFNet</a:t>
            </a:r>
            <a:r>
              <a:rPr lang="zh-CN" altLang="en-US" sz="2000" dirty="0">
                <a:solidFill>
                  <a:schemeClr val="bg1"/>
                </a:solidFill>
              </a:rPr>
              <a:t>等，</a:t>
            </a:r>
            <a:r>
              <a:rPr lang="en-US" altLang="zh-CN" sz="2000" dirty="0">
                <a:solidFill>
                  <a:schemeClr val="bg1"/>
                </a:solidFill>
              </a:rPr>
              <a:t> M3Net</a:t>
            </a:r>
            <a:r>
              <a:rPr lang="zh-CN" altLang="en-US" sz="2000" dirty="0">
                <a:solidFill>
                  <a:schemeClr val="bg1"/>
                </a:solidFill>
              </a:rPr>
              <a:t>是特例。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从总体情况上看，解码器融合是比较合适的。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47A549D9-FD77-4EB1-8203-F095058B41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" r="3103"/>
          <a:stretch>
            <a:fillRect/>
          </a:stretch>
        </p:blipFill>
        <p:spPr>
          <a:xfrm>
            <a:off x="5297763" y="882754"/>
            <a:ext cx="6250769" cy="493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18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1059</Words>
  <Application>Microsoft Office PowerPoint</Application>
  <PresentationFormat>宽屏</PresentationFormat>
  <Paragraphs>124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等线</vt:lpstr>
      <vt:lpstr>等线 Light</vt:lpstr>
      <vt:lpstr>Arial</vt:lpstr>
      <vt:lpstr>Calibri</vt:lpstr>
      <vt:lpstr>Office 主题​​</vt:lpstr>
      <vt:lpstr>PowerPoint 演示文稿</vt:lpstr>
      <vt:lpstr>效果对比</vt:lpstr>
      <vt:lpstr>Learning Common and Specific Features for RGB-D Semantic Segmentation with Deconvolutional Networks </vt:lpstr>
      <vt:lpstr>PowerPoint 演示文稿</vt:lpstr>
      <vt:lpstr>观点</vt:lpstr>
      <vt:lpstr>编码器融合</vt:lpstr>
      <vt:lpstr>为什么选择编码器融合</vt:lpstr>
      <vt:lpstr>对编码器融合文献的理解</vt:lpstr>
      <vt:lpstr>解码器融合</vt:lpstr>
      <vt:lpstr>行人检测</vt:lpstr>
      <vt:lpstr>原因分析</vt:lpstr>
      <vt:lpstr>编码器</vt:lpstr>
      <vt:lpstr>解码器</vt:lpstr>
      <vt:lpstr>为什么我模型的末端可以融合特有的特征</vt:lpstr>
      <vt:lpstr>小结</vt:lpstr>
      <vt:lpstr>Mfnet与分析矛盾的地方</vt:lpstr>
      <vt:lpstr>改进方向总结</vt:lpstr>
      <vt:lpstr>完全杜绝将编码器的feature直接concat、+</vt:lpstr>
      <vt:lpstr>优点</vt:lpstr>
      <vt:lpstr>多路径设计</vt:lpstr>
      <vt:lpstr>加入x-fusion block</vt:lpstr>
      <vt:lpstr>做这个模型的原因分析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毛 伟岸</dc:creator>
  <cp:lastModifiedBy>毛 伟岸</cp:lastModifiedBy>
  <cp:revision>8</cp:revision>
  <dcterms:created xsi:type="dcterms:W3CDTF">2019-06-19T02:54:55Z</dcterms:created>
  <dcterms:modified xsi:type="dcterms:W3CDTF">2019-06-19T06:22:00Z</dcterms:modified>
</cp:coreProperties>
</file>